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7559675" cy="10691813"/>
  <p:notesSz cx="6858000" cy="9144000"/>
  <p:embeddedFontLst>
    <p:embeddedFont>
      <p:font typeface="Noto Sans Symbols" panose="020B0502040504020204" pitchFamily="34" charset="0"/>
      <p:regular r:id="rId4"/>
      <p:bold r:id="rId5"/>
      <p:italic r:id="rId6"/>
      <p:boldItalic r:id="rId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8" roundtripDataSignature="AMtx7mjTfDb7z/1sNjXDY+ac4/jKFEF0b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49"/>
    <p:restoredTop sz="94673"/>
  </p:normalViewPr>
  <p:slideViewPr>
    <p:cSldViewPr snapToGrid="0">
      <p:cViewPr varScale="1">
        <p:scale>
          <a:sx n="131" d="100"/>
          <a:sy n="131" d="100"/>
        </p:scale>
        <p:origin x="602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customschemas.google.com/relationships/presentationmetadata" Target="metadata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theme" Target="theme/theme1.xml"/><Relationship Id="rId5" Type="http://schemas.openxmlformats.org/officeDocument/2006/relationships/font" Target="fonts/font2.fntdata"/><Relationship Id="rId10" Type="http://schemas.openxmlformats.org/officeDocument/2006/relationships/viewProps" Target="viewProps.xml"/><Relationship Id="rId4" Type="http://schemas.openxmlformats.org/officeDocument/2006/relationships/font" Target="fonts/font1.fntdata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16000" y="812520"/>
            <a:ext cx="7127280" cy="400896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 txBox="1">
            <a:spLocks noGrp="1"/>
          </p:cNvSpPr>
          <p:nvPr>
            <p:ph type="hdr" idx="3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" name="Google Shape;6;n"/>
          <p:cNvSpPr txBox="1">
            <a:spLocks noGrp="1"/>
          </p:cNvSpPr>
          <p:nvPr>
            <p:ph type="dt" idx="10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GB"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sz="14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685800"/>
            <a:ext cx="2420937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2" name="Google Shape;6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4960" cy="4113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2000" b="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p1:notes"/>
          <p:cNvSpPr/>
          <p:nvPr/>
        </p:nvSpPr>
        <p:spPr>
          <a:xfrm>
            <a:off x="3884760" y="8685360"/>
            <a:ext cx="2970360" cy="45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GB"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" type="blank">
  <p:cSld name="BLANK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 over Content" type="objOverTx">
  <p:cSld name="OBJECT_OVER_TEXT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2"/>
          <p:cNvSpPr txBox="1">
            <a:spLocks noGrp="1"/>
          </p:cNvSpPr>
          <p:nvPr>
            <p:ph type="title"/>
          </p:nvPr>
        </p:nvSpPr>
        <p:spPr>
          <a:xfrm>
            <a:off x="377640" y="426240"/>
            <a:ext cx="6803280" cy="1784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2"/>
          <p:cNvSpPr txBox="1">
            <a:spLocks noGrp="1"/>
          </p:cNvSpPr>
          <p:nvPr>
            <p:ph type="body" idx="1"/>
          </p:nvPr>
        </p:nvSpPr>
        <p:spPr>
          <a:xfrm>
            <a:off x="377640" y="2501640"/>
            <a:ext cx="6803280" cy="29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12"/>
          <p:cNvSpPr txBox="1">
            <a:spLocks noGrp="1"/>
          </p:cNvSpPr>
          <p:nvPr>
            <p:ph type="body" idx="2"/>
          </p:nvPr>
        </p:nvSpPr>
        <p:spPr>
          <a:xfrm>
            <a:off x="377640" y="5740560"/>
            <a:ext cx="6803280" cy="29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4 Content" type="fourObj">
  <p:cSld name="FOUR_OBJECTS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3"/>
          <p:cNvSpPr txBox="1">
            <a:spLocks noGrp="1"/>
          </p:cNvSpPr>
          <p:nvPr>
            <p:ph type="title"/>
          </p:nvPr>
        </p:nvSpPr>
        <p:spPr>
          <a:xfrm>
            <a:off x="377640" y="426240"/>
            <a:ext cx="6803280" cy="1784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3"/>
          <p:cNvSpPr txBox="1">
            <a:spLocks noGrp="1"/>
          </p:cNvSpPr>
          <p:nvPr>
            <p:ph type="body" idx="1"/>
          </p:nvPr>
        </p:nvSpPr>
        <p:spPr>
          <a:xfrm>
            <a:off x="377640" y="2501640"/>
            <a:ext cx="3319920" cy="29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3"/>
          <p:cNvSpPr txBox="1">
            <a:spLocks noGrp="1"/>
          </p:cNvSpPr>
          <p:nvPr>
            <p:ph type="body" idx="2"/>
          </p:nvPr>
        </p:nvSpPr>
        <p:spPr>
          <a:xfrm>
            <a:off x="3863880" y="2501640"/>
            <a:ext cx="3319920" cy="29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13"/>
          <p:cNvSpPr txBox="1">
            <a:spLocks noGrp="1"/>
          </p:cNvSpPr>
          <p:nvPr>
            <p:ph type="body" idx="3"/>
          </p:nvPr>
        </p:nvSpPr>
        <p:spPr>
          <a:xfrm>
            <a:off x="377640" y="5740560"/>
            <a:ext cx="3319920" cy="29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3"/>
          <p:cNvSpPr txBox="1">
            <a:spLocks noGrp="1"/>
          </p:cNvSpPr>
          <p:nvPr>
            <p:ph type="body" idx="4"/>
          </p:nvPr>
        </p:nvSpPr>
        <p:spPr>
          <a:xfrm>
            <a:off x="3863880" y="5740560"/>
            <a:ext cx="3319920" cy="29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6 Content">
  <p:cSld name="Title, 6 Content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4"/>
          <p:cNvSpPr txBox="1">
            <a:spLocks noGrp="1"/>
          </p:cNvSpPr>
          <p:nvPr>
            <p:ph type="title"/>
          </p:nvPr>
        </p:nvSpPr>
        <p:spPr>
          <a:xfrm>
            <a:off x="377640" y="426240"/>
            <a:ext cx="6803280" cy="1784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4"/>
          <p:cNvSpPr txBox="1">
            <a:spLocks noGrp="1"/>
          </p:cNvSpPr>
          <p:nvPr>
            <p:ph type="body" idx="1"/>
          </p:nvPr>
        </p:nvSpPr>
        <p:spPr>
          <a:xfrm>
            <a:off x="377640" y="2501640"/>
            <a:ext cx="2190240" cy="29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4"/>
          <p:cNvSpPr txBox="1">
            <a:spLocks noGrp="1"/>
          </p:cNvSpPr>
          <p:nvPr>
            <p:ph type="body" idx="2"/>
          </p:nvPr>
        </p:nvSpPr>
        <p:spPr>
          <a:xfrm>
            <a:off x="2677680" y="2501640"/>
            <a:ext cx="2190240" cy="29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4"/>
          <p:cNvSpPr txBox="1">
            <a:spLocks noGrp="1"/>
          </p:cNvSpPr>
          <p:nvPr>
            <p:ph type="body" idx="3"/>
          </p:nvPr>
        </p:nvSpPr>
        <p:spPr>
          <a:xfrm>
            <a:off x="4978080" y="2501640"/>
            <a:ext cx="2190240" cy="29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4"/>
          <p:cNvSpPr txBox="1">
            <a:spLocks noGrp="1"/>
          </p:cNvSpPr>
          <p:nvPr>
            <p:ph type="body" idx="4"/>
          </p:nvPr>
        </p:nvSpPr>
        <p:spPr>
          <a:xfrm>
            <a:off x="377640" y="5740560"/>
            <a:ext cx="2190240" cy="29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4"/>
          <p:cNvSpPr txBox="1">
            <a:spLocks noGrp="1"/>
          </p:cNvSpPr>
          <p:nvPr>
            <p:ph type="body" idx="5"/>
          </p:nvPr>
        </p:nvSpPr>
        <p:spPr>
          <a:xfrm>
            <a:off x="2677680" y="5740560"/>
            <a:ext cx="2190240" cy="29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4"/>
          <p:cNvSpPr txBox="1">
            <a:spLocks noGrp="1"/>
          </p:cNvSpPr>
          <p:nvPr>
            <p:ph type="body" idx="6"/>
          </p:nvPr>
        </p:nvSpPr>
        <p:spPr>
          <a:xfrm>
            <a:off x="4978080" y="5740560"/>
            <a:ext cx="2190240" cy="29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4"/>
          <p:cNvSpPr txBox="1">
            <a:spLocks noGrp="1"/>
          </p:cNvSpPr>
          <p:nvPr>
            <p:ph type="title"/>
          </p:nvPr>
        </p:nvSpPr>
        <p:spPr>
          <a:xfrm>
            <a:off x="377640" y="426240"/>
            <a:ext cx="6803280" cy="1784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4"/>
          <p:cNvSpPr txBox="1">
            <a:spLocks noGrp="1"/>
          </p:cNvSpPr>
          <p:nvPr>
            <p:ph type="subTitle" idx="1"/>
          </p:nvPr>
        </p:nvSpPr>
        <p:spPr>
          <a:xfrm>
            <a:off x="377640" y="2501640"/>
            <a:ext cx="6803280" cy="6200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" type="obj">
  <p:cSld name="OBJECT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5"/>
          <p:cNvSpPr txBox="1">
            <a:spLocks noGrp="1"/>
          </p:cNvSpPr>
          <p:nvPr>
            <p:ph type="title"/>
          </p:nvPr>
        </p:nvSpPr>
        <p:spPr>
          <a:xfrm>
            <a:off x="377640" y="426240"/>
            <a:ext cx="6803280" cy="1784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5"/>
          <p:cNvSpPr txBox="1">
            <a:spLocks noGrp="1"/>
          </p:cNvSpPr>
          <p:nvPr>
            <p:ph type="body" idx="1"/>
          </p:nvPr>
        </p:nvSpPr>
        <p:spPr>
          <a:xfrm>
            <a:off x="377640" y="2501640"/>
            <a:ext cx="6803280" cy="6200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" type="twoObj">
  <p:cSld name="TWO_OBJECTS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6"/>
          <p:cNvSpPr txBox="1">
            <a:spLocks noGrp="1"/>
          </p:cNvSpPr>
          <p:nvPr>
            <p:ph type="title"/>
          </p:nvPr>
        </p:nvSpPr>
        <p:spPr>
          <a:xfrm>
            <a:off x="377640" y="426240"/>
            <a:ext cx="6803280" cy="1784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6"/>
          <p:cNvSpPr txBox="1">
            <a:spLocks noGrp="1"/>
          </p:cNvSpPr>
          <p:nvPr>
            <p:ph type="body" idx="1"/>
          </p:nvPr>
        </p:nvSpPr>
        <p:spPr>
          <a:xfrm>
            <a:off x="377640" y="2501640"/>
            <a:ext cx="3319920" cy="6200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6"/>
          <p:cNvSpPr txBox="1">
            <a:spLocks noGrp="1"/>
          </p:cNvSpPr>
          <p:nvPr>
            <p:ph type="body" idx="2"/>
          </p:nvPr>
        </p:nvSpPr>
        <p:spPr>
          <a:xfrm>
            <a:off x="3863880" y="2501640"/>
            <a:ext cx="3319920" cy="6200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7"/>
          <p:cNvSpPr txBox="1">
            <a:spLocks noGrp="1"/>
          </p:cNvSpPr>
          <p:nvPr>
            <p:ph type="title"/>
          </p:nvPr>
        </p:nvSpPr>
        <p:spPr>
          <a:xfrm>
            <a:off x="377640" y="426240"/>
            <a:ext cx="6803280" cy="1784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entered Text" type="objOnly">
  <p:cSld name="OBJECT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8"/>
          <p:cNvSpPr txBox="1">
            <a:spLocks noGrp="1"/>
          </p:cNvSpPr>
          <p:nvPr>
            <p:ph type="subTitle" idx="1"/>
          </p:nvPr>
        </p:nvSpPr>
        <p:spPr>
          <a:xfrm>
            <a:off x="377640" y="426240"/>
            <a:ext cx="6803280" cy="8274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and Content" type="twoObjAndObj">
  <p:cSld name="TWO_OBJECTS_AND_OBJEC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9"/>
          <p:cNvSpPr txBox="1">
            <a:spLocks noGrp="1"/>
          </p:cNvSpPr>
          <p:nvPr>
            <p:ph type="title"/>
          </p:nvPr>
        </p:nvSpPr>
        <p:spPr>
          <a:xfrm>
            <a:off x="377640" y="426240"/>
            <a:ext cx="6803280" cy="1784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9"/>
          <p:cNvSpPr txBox="1">
            <a:spLocks noGrp="1"/>
          </p:cNvSpPr>
          <p:nvPr>
            <p:ph type="body" idx="1"/>
          </p:nvPr>
        </p:nvSpPr>
        <p:spPr>
          <a:xfrm>
            <a:off x="377640" y="2501640"/>
            <a:ext cx="3319920" cy="29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9"/>
          <p:cNvSpPr txBox="1">
            <a:spLocks noGrp="1"/>
          </p:cNvSpPr>
          <p:nvPr>
            <p:ph type="body" idx="2"/>
          </p:nvPr>
        </p:nvSpPr>
        <p:spPr>
          <a:xfrm>
            <a:off x="3863880" y="2501640"/>
            <a:ext cx="3319920" cy="6200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9"/>
          <p:cNvSpPr txBox="1">
            <a:spLocks noGrp="1"/>
          </p:cNvSpPr>
          <p:nvPr>
            <p:ph type="body" idx="3"/>
          </p:nvPr>
        </p:nvSpPr>
        <p:spPr>
          <a:xfrm>
            <a:off x="377640" y="5740560"/>
            <a:ext cx="3319920" cy="29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Content and 2 Content" type="objAndTwoObj">
  <p:cSld name="OBJECT_AND_TWO_OBJECTS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0"/>
          <p:cNvSpPr txBox="1">
            <a:spLocks noGrp="1"/>
          </p:cNvSpPr>
          <p:nvPr>
            <p:ph type="title"/>
          </p:nvPr>
        </p:nvSpPr>
        <p:spPr>
          <a:xfrm>
            <a:off x="377640" y="426240"/>
            <a:ext cx="6803280" cy="1784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0"/>
          <p:cNvSpPr txBox="1">
            <a:spLocks noGrp="1"/>
          </p:cNvSpPr>
          <p:nvPr>
            <p:ph type="body" idx="1"/>
          </p:nvPr>
        </p:nvSpPr>
        <p:spPr>
          <a:xfrm>
            <a:off x="377640" y="2501640"/>
            <a:ext cx="3319920" cy="6200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0"/>
          <p:cNvSpPr txBox="1">
            <a:spLocks noGrp="1"/>
          </p:cNvSpPr>
          <p:nvPr>
            <p:ph type="body" idx="2"/>
          </p:nvPr>
        </p:nvSpPr>
        <p:spPr>
          <a:xfrm>
            <a:off x="3863880" y="2501640"/>
            <a:ext cx="3319920" cy="29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0"/>
          <p:cNvSpPr txBox="1">
            <a:spLocks noGrp="1"/>
          </p:cNvSpPr>
          <p:nvPr>
            <p:ph type="body" idx="3"/>
          </p:nvPr>
        </p:nvSpPr>
        <p:spPr>
          <a:xfrm>
            <a:off x="3863880" y="5740560"/>
            <a:ext cx="3319920" cy="29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over Content" type="twoObjOverTx">
  <p:cSld name="TWO_OBJECTS_OVER_TEXT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1"/>
          <p:cNvSpPr txBox="1">
            <a:spLocks noGrp="1"/>
          </p:cNvSpPr>
          <p:nvPr>
            <p:ph type="title"/>
          </p:nvPr>
        </p:nvSpPr>
        <p:spPr>
          <a:xfrm>
            <a:off x="377640" y="426240"/>
            <a:ext cx="6803280" cy="1784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1"/>
          <p:cNvSpPr txBox="1">
            <a:spLocks noGrp="1"/>
          </p:cNvSpPr>
          <p:nvPr>
            <p:ph type="body" idx="1"/>
          </p:nvPr>
        </p:nvSpPr>
        <p:spPr>
          <a:xfrm>
            <a:off x="377640" y="2501640"/>
            <a:ext cx="3319920" cy="29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11"/>
          <p:cNvSpPr txBox="1">
            <a:spLocks noGrp="1"/>
          </p:cNvSpPr>
          <p:nvPr>
            <p:ph type="body" idx="2"/>
          </p:nvPr>
        </p:nvSpPr>
        <p:spPr>
          <a:xfrm>
            <a:off x="3863880" y="2501640"/>
            <a:ext cx="3319920" cy="29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11"/>
          <p:cNvSpPr txBox="1">
            <a:spLocks noGrp="1"/>
          </p:cNvSpPr>
          <p:nvPr>
            <p:ph type="body" idx="3"/>
          </p:nvPr>
        </p:nvSpPr>
        <p:spPr>
          <a:xfrm>
            <a:off x="377640" y="5740560"/>
            <a:ext cx="6803280" cy="29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377640" y="426240"/>
            <a:ext cx="6803280" cy="1784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377640" y="2501640"/>
            <a:ext cx="6803280" cy="6200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"/>
          <p:cNvSpPr/>
          <p:nvPr/>
        </p:nvSpPr>
        <p:spPr>
          <a:xfrm>
            <a:off x="66240" y="1764360"/>
            <a:ext cx="7430400" cy="841392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66;p1"/>
          <p:cNvSpPr/>
          <p:nvPr/>
        </p:nvSpPr>
        <p:spPr>
          <a:xfrm>
            <a:off x="229680" y="8446560"/>
            <a:ext cx="6970320" cy="532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spAutoFit/>
          </a:bodyPr>
          <a:lstStyle/>
          <a:p>
            <a:pPr marL="185040" marR="0" lvl="0" indent="-18396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82BA"/>
              </a:buClr>
              <a:buSzPts val="970"/>
              <a:buFont typeface="Noto Sans Symbols"/>
              <a:buChar char="❖"/>
            </a:pPr>
            <a:r>
              <a:rPr lang="en-GB" sz="970" b="1" i="0" u="none" strike="noStrike" cap="none">
                <a:solidFill>
                  <a:srgbClr val="0082BA"/>
                </a:solidFill>
                <a:latin typeface="Arial"/>
                <a:ea typeface="Arial"/>
                <a:cs typeface="Arial"/>
                <a:sym typeface="Arial"/>
              </a:rPr>
              <a:t>CONFERENCE FORMAT</a:t>
            </a:r>
            <a:r>
              <a:rPr lang="en-GB" sz="97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The conference will comprise multi-track sessions for regular papers, to present significant and novel research results with a prospect for a tangible impact on the research area and potential implementations, as well as work-in-progress (WiP) and industry practice sessions.</a:t>
            </a:r>
            <a:endParaRPr sz="97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1"/>
          <p:cNvSpPr/>
          <p:nvPr/>
        </p:nvSpPr>
        <p:spPr>
          <a:xfrm>
            <a:off x="229680" y="7675815"/>
            <a:ext cx="6970320" cy="2401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spAutoFit/>
          </a:bodyPr>
          <a:lstStyle/>
          <a:p>
            <a:pPr marL="185040" marR="0" lvl="0" indent="-18396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82BA"/>
              </a:buClr>
              <a:buSzPts val="970"/>
              <a:buFont typeface="Noto Sans Symbols"/>
              <a:buChar char="❖"/>
            </a:pPr>
            <a:r>
              <a:rPr lang="en-GB" sz="970" b="1" i="0" u="none" strike="noStrike" cap="none">
                <a:solidFill>
                  <a:srgbClr val="0082BA"/>
                </a:solidFill>
                <a:latin typeface="Arial"/>
                <a:ea typeface="Arial"/>
                <a:cs typeface="Arial"/>
                <a:sym typeface="Arial"/>
              </a:rPr>
              <a:t>AIM</a:t>
            </a:r>
            <a:r>
              <a:rPr lang="en-GB" sz="97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en-GB" sz="97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XXX</a:t>
            </a:r>
            <a:endParaRPr sz="97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1"/>
          <p:cNvSpPr/>
          <p:nvPr/>
        </p:nvSpPr>
        <p:spPr>
          <a:xfrm>
            <a:off x="229680" y="9047160"/>
            <a:ext cx="2546280" cy="237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spAutoFit/>
          </a:bodyPr>
          <a:lstStyle/>
          <a:p>
            <a:pPr marL="185040" marR="0" lvl="0" indent="-18396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82BA"/>
              </a:buClr>
              <a:buSzPts val="970"/>
              <a:buFont typeface="Noto Sans Symbols"/>
              <a:buChar char="❖"/>
            </a:pPr>
            <a:r>
              <a:rPr lang="en-GB" sz="970" b="1" i="0" u="none" strike="noStrike" cap="none">
                <a:solidFill>
                  <a:srgbClr val="0082BA"/>
                </a:solidFill>
                <a:latin typeface="Arial"/>
                <a:ea typeface="Arial"/>
                <a:cs typeface="Arial"/>
                <a:sym typeface="Arial"/>
              </a:rPr>
              <a:t>AUTHOR’S SCHEDULE (2025)</a:t>
            </a:r>
            <a:endParaRPr sz="97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" name="Google Shape;69;p1"/>
          <p:cNvSpPr/>
          <p:nvPr/>
        </p:nvSpPr>
        <p:spPr>
          <a:xfrm>
            <a:off x="395640" y="9257400"/>
            <a:ext cx="3549960" cy="68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82BA"/>
              </a:buClr>
              <a:buSzPts val="970"/>
              <a:buFont typeface="Noto Sans Symbols"/>
              <a:buNone/>
            </a:pPr>
            <a:r>
              <a:rPr lang="en-GB" sz="970" b="0" i="0" u="none" strike="noStrike" cap="none">
                <a:solidFill>
                  <a:srgbClr val="0082BA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❖</a:t>
            </a:r>
            <a:r>
              <a:rPr lang="en-GB" sz="970" b="0" i="0" u="none" strike="noStrike" cap="none">
                <a:solidFill>
                  <a:srgbClr val="0082BA"/>
                </a:solidFill>
                <a:latin typeface="Arial"/>
                <a:ea typeface="Arial"/>
                <a:cs typeface="Arial"/>
                <a:sym typeface="Arial"/>
              </a:rPr>
              <a:t>Regular and special sessions papers</a:t>
            </a:r>
            <a:endParaRPr sz="97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70"/>
              <a:buFont typeface="Arial"/>
              <a:buNone/>
            </a:pPr>
            <a:r>
              <a:rPr lang="en-GB" sz="97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 Submission deadline ................................ </a:t>
            </a:r>
            <a:r>
              <a:rPr lang="en-GB" sz="970" b="1" i="0" u="none" strike="noStrike" cap="none">
                <a:solidFill>
                  <a:srgbClr val="0082BA"/>
                </a:solidFill>
                <a:latin typeface="Arial"/>
                <a:ea typeface="Arial"/>
                <a:cs typeface="Arial"/>
                <a:sym typeface="Arial"/>
              </a:rPr>
              <a:t>April 1</a:t>
            </a:r>
            <a:r>
              <a:rPr lang="en-GB" sz="970" b="1">
                <a:solidFill>
                  <a:srgbClr val="0082BA"/>
                </a:solidFill>
              </a:rPr>
              <a:t>9</a:t>
            </a:r>
            <a:endParaRPr sz="97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70"/>
              <a:buFont typeface="Arial"/>
              <a:buNone/>
            </a:pPr>
            <a:r>
              <a:rPr lang="en-GB" sz="97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 Acceptance notification ...........................  </a:t>
            </a:r>
            <a:r>
              <a:rPr lang="en-GB" sz="970" b="0" i="0" u="none" strike="noStrike" cap="none">
                <a:solidFill>
                  <a:srgbClr val="0082BA"/>
                </a:solidFill>
                <a:latin typeface="Arial"/>
                <a:ea typeface="Arial"/>
                <a:cs typeface="Arial"/>
                <a:sym typeface="Arial"/>
              </a:rPr>
              <a:t>May 2</a:t>
            </a:r>
            <a:r>
              <a:rPr lang="en-GB" sz="970">
                <a:solidFill>
                  <a:srgbClr val="0082BA"/>
                </a:solidFill>
              </a:rPr>
              <a:t>5</a:t>
            </a:r>
            <a:endParaRPr sz="97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70"/>
              <a:buFont typeface="Arial"/>
              <a:buNone/>
            </a:pPr>
            <a:r>
              <a:rPr lang="en-GB" sz="97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 Deadline for final manuscripts .................  </a:t>
            </a:r>
            <a:r>
              <a:rPr lang="en-GB" sz="970" b="0" i="0" u="none" strike="noStrike" cap="none">
                <a:solidFill>
                  <a:srgbClr val="0082BA"/>
                </a:solidFill>
                <a:latin typeface="Arial"/>
                <a:ea typeface="Arial"/>
                <a:cs typeface="Arial"/>
                <a:sym typeface="Arial"/>
              </a:rPr>
              <a:t>July 4</a:t>
            </a:r>
            <a:endParaRPr sz="97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" name="Google Shape;70;p1"/>
          <p:cNvSpPr/>
          <p:nvPr/>
        </p:nvSpPr>
        <p:spPr>
          <a:xfrm>
            <a:off x="3867120" y="9272520"/>
            <a:ext cx="3523680" cy="68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82BA"/>
              </a:buClr>
              <a:buSzPts val="970"/>
              <a:buFont typeface="Noto Sans Symbols"/>
              <a:buNone/>
            </a:pPr>
            <a:r>
              <a:rPr lang="en-GB" sz="970" b="0" i="0" u="none" strike="noStrike" cap="none">
                <a:solidFill>
                  <a:srgbClr val="0082BA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❖</a:t>
            </a:r>
            <a:r>
              <a:rPr lang="en-GB" sz="970" b="0" i="0" u="none" strike="noStrike" cap="none">
                <a:solidFill>
                  <a:srgbClr val="0082BA"/>
                </a:solidFill>
                <a:latin typeface="Arial"/>
                <a:ea typeface="Arial"/>
                <a:cs typeface="Arial"/>
                <a:sym typeface="Arial"/>
              </a:rPr>
              <a:t>Work-in-progress/Industry practice papers</a:t>
            </a:r>
            <a:endParaRPr sz="97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70"/>
              <a:buFont typeface="Arial"/>
              <a:buNone/>
            </a:pPr>
            <a:r>
              <a:rPr lang="en-GB" sz="97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 Submission deadline ................................ </a:t>
            </a:r>
            <a:r>
              <a:rPr lang="en-GB" sz="970" b="1" i="0" u="none" strike="noStrike" cap="none">
                <a:solidFill>
                  <a:srgbClr val="0082BA"/>
                </a:solidFill>
                <a:latin typeface="Arial"/>
                <a:ea typeface="Arial"/>
                <a:cs typeface="Arial"/>
                <a:sym typeface="Arial"/>
              </a:rPr>
              <a:t>May 3</a:t>
            </a:r>
            <a:r>
              <a:rPr lang="en-GB" sz="970" b="1">
                <a:solidFill>
                  <a:srgbClr val="0082BA"/>
                </a:solidFill>
              </a:rPr>
              <a:t>1</a:t>
            </a:r>
            <a:endParaRPr sz="97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70"/>
              <a:buFont typeface="Arial"/>
              <a:buNone/>
            </a:pPr>
            <a:r>
              <a:rPr lang="en-GB" sz="97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 Acceptance notification ...........................  </a:t>
            </a:r>
            <a:r>
              <a:rPr lang="en-GB" sz="970" b="0" i="0" u="none" strike="noStrike" cap="none">
                <a:solidFill>
                  <a:srgbClr val="0082BA"/>
                </a:solidFill>
                <a:latin typeface="Arial"/>
                <a:ea typeface="Arial"/>
                <a:cs typeface="Arial"/>
                <a:sym typeface="Arial"/>
              </a:rPr>
              <a:t>June </a:t>
            </a:r>
            <a:r>
              <a:rPr lang="en-GB" sz="970">
                <a:solidFill>
                  <a:srgbClr val="0082BA"/>
                </a:solidFill>
              </a:rPr>
              <a:t>19</a:t>
            </a:r>
            <a:r>
              <a:rPr lang="en-GB" sz="970" b="0" i="0" u="none" strike="noStrike" cap="none">
                <a:solidFill>
                  <a:srgbClr val="0082BA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97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70"/>
              <a:buFont typeface="Arial"/>
              <a:buNone/>
            </a:pPr>
            <a:r>
              <a:rPr lang="en-GB" sz="97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 Deadline for final manuscripts .................  </a:t>
            </a:r>
            <a:r>
              <a:rPr lang="en-GB" sz="970" b="0" i="0" u="none" strike="noStrike" cap="none">
                <a:solidFill>
                  <a:srgbClr val="0082BA"/>
                </a:solidFill>
                <a:latin typeface="Arial"/>
                <a:ea typeface="Arial"/>
                <a:cs typeface="Arial"/>
                <a:sym typeface="Arial"/>
              </a:rPr>
              <a:t>July 4 </a:t>
            </a:r>
            <a:endParaRPr sz="97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1"/>
          <p:cNvSpPr/>
          <p:nvPr/>
        </p:nvSpPr>
        <p:spPr>
          <a:xfrm>
            <a:off x="229679" y="3844720"/>
            <a:ext cx="7100315" cy="2401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spAutoFit/>
          </a:bodyPr>
          <a:lstStyle/>
          <a:p>
            <a:pPr marL="185040" marR="0" lvl="0" indent="-18396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82BA"/>
              </a:buClr>
              <a:buSzPts val="970"/>
              <a:buFont typeface="Noto Sans Symbols"/>
              <a:buChar char="❖"/>
            </a:pPr>
            <a:r>
              <a:rPr lang="en-GB" sz="970" b="1" i="0" u="none" strike="noStrike" cap="none">
                <a:solidFill>
                  <a:srgbClr val="0082BA"/>
                </a:solidFill>
                <a:latin typeface="Arial"/>
                <a:ea typeface="Arial"/>
                <a:cs typeface="Arial"/>
                <a:sym typeface="Arial"/>
              </a:rPr>
              <a:t>FOCUS</a:t>
            </a:r>
            <a:r>
              <a:rPr lang="en-GB" sz="97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97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72" name="Google Shape;72;p1"/>
          <p:cNvGrpSpPr/>
          <p:nvPr/>
        </p:nvGrpSpPr>
        <p:grpSpPr>
          <a:xfrm>
            <a:off x="229680" y="5063281"/>
            <a:ext cx="7100314" cy="439951"/>
            <a:chOff x="229680" y="5131920"/>
            <a:chExt cx="7100314" cy="439951"/>
          </a:xfrm>
        </p:grpSpPr>
        <p:sp>
          <p:nvSpPr>
            <p:cNvPr id="73" name="Google Shape;73;p1"/>
            <p:cNvSpPr/>
            <p:nvPr/>
          </p:nvSpPr>
          <p:spPr>
            <a:xfrm>
              <a:off x="342720" y="5331720"/>
              <a:ext cx="6987274" cy="24015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000" tIns="45000" rIns="90000" bIns="45000" anchor="t" anchorCtr="0">
              <a:spAutoFit/>
            </a:bodyPr>
            <a:lstStyle/>
            <a:p>
              <a:pPr marL="185040" marR="0" lvl="0" indent="-18396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70"/>
                <a:buFont typeface="Noto Sans Symbols"/>
                <a:buChar char="❖"/>
              </a:pPr>
              <a:r>
                <a:rPr lang="en-GB" sz="97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XXXX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" name="Google Shape;74;p1"/>
            <p:cNvSpPr/>
            <p:nvPr/>
          </p:nvSpPr>
          <p:spPr>
            <a:xfrm>
              <a:off x="229680" y="5131920"/>
              <a:ext cx="845640" cy="23724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000" tIns="45000" rIns="90000" bIns="45000" anchor="t" anchorCtr="0">
              <a:spAutoFit/>
            </a:bodyPr>
            <a:lstStyle/>
            <a:p>
              <a:pPr marL="185040" marR="0" lvl="0" indent="-18396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82BA"/>
                </a:buClr>
                <a:buSzPts val="970"/>
                <a:buFont typeface="Noto Sans Symbols"/>
                <a:buChar char="❖"/>
              </a:pPr>
              <a:r>
                <a:rPr lang="en-GB" sz="970" b="1" i="0" u="none" strike="noStrike" cap="none">
                  <a:solidFill>
                    <a:srgbClr val="0082BA"/>
                  </a:solidFill>
                  <a:latin typeface="Arial"/>
                  <a:ea typeface="Arial"/>
                  <a:cs typeface="Arial"/>
                  <a:sym typeface="Arial"/>
                </a:rPr>
                <a:t>TOPICS</a:t>
              </a:r>
              <a:endParaRPr sz="97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75" name="Google Shape;75;p1"/>
          <p:cNvSpPr/>
          <p:nvPr/>
        </p:nvSpPr>
        <p:spPr>
          <a:xfrm>
            <a:off x="360" y="10121400"/>
            <a:ext cx="7563240" cy="44280"/>
          </a:xfrm>
          <a:prstGeom prst="rect">
            <a:avLst/>
          </a:prstGeom>
          <a:solidFill>
            <a:srgbClr val="0082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6" name="Google Shape;76;p1" descr="ies logo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50602" y="10192320"/>
            <a:ext cx="693000" cy="481680"/>
          </a:xfrm>
          <a:prstGeom prst="rect">
            <a:avLst/>
          </a:prstGeom>
          <a:noFill/>
          <a:ln>
            <a:noFill/>
          </a:ln>
        </p:spPr>
      </p:pic>
      <p:pic>
        <p:nvPicPr>
          <p:cNvPr id="77" name="Google Shape;77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95640" y="10192830"/>
            <a:ext cx="1610640" cy="470520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"/>
          <p:cNvSpPr/>
          <p:nvPr/>
        </p:nvSpPr>
        <p:spPr>
          <a:xfrm>
            <a:off x="5868360" y="10167120"/>
            <a:ext cx="1689840" cy="520920"/>
          </a:xfrm>
          <a:prstGeom prst="rect">
            <a:avLst/>
          </a:prstGeom>
          <a:solidFill>
            <a:srgbClr val="0082BA"/>
          </a:solidFill>
          <a:ln w="9525" cap="flat" cmpd="sng">
            <a:solidFill>
              <a:srgbClr val="0082B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40"/>
              <a:buFont typeface="Arial"/>
              <a:buNone/>
            </a:pPr>
            <a:r>
              <a:rPr lang="en-GB" sz="114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etfa2026.ieee-ies.org</a:t>
            </a:r>
            <a:endParaRPr sz="114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" name="Google Shape;79;p1"/>
          <p:cNvSpPr/>
          <p:nvPr/>
        </p:nvSpPr>
        <p:spPr>
          <a:xfrm>
            <a:off x="160560" y="1804680"/>
            <a:ext cx="7286400" cy="10911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rgbClr val="0073AE"/>
                </a:solidFill>
                <a:latin typeface="Arial"/>
                <a:ea typeface="Arial"/>
                <a:cs typeface="Arial"/>
                <a:sym typeface="Arial"/>
              </a:rPr>
              <a:t>Call for Papers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AE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rgbClr val="0073AE"/>
                </a:solidFill>
                <a:latin typeface="Arial"/>
                <a:ea typeface="Arial"/>
                <a:cs typeface="Arial"/>
                <a:sym typeface="Arial"/>
              </a:rPr>
              <a:t>SSxx – Title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AE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rgbClr val="0073AE"/>
                </a:solidFill>
                <a:latin typeface="Arial"/>
                <a:ea typeface="Arial"/>
                <a:cs typeface="Arial"/>
                <a:sym typeface="Arial"/>
              </a:rPr>
              <a:t>Organized and Chaired by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3AE"/>
              </a:buClr>
              <a:buSzPts val="1100"/>
              <a:buFont typeface="Arial"/>
              <a:buNone/>
            </a:pPr>
            <a:r>
              <a:rPr lang="en-GB" sz="1100" b="1" i="0" u="none" strike="noStrike" cap="none">
                <a:solidFill>
                  <a:srgbClr val="0073AE"/>
                </a:solidFill>
                <a:latin typeface="Arial"/>
                <a:ea typeface="Arial"/>
                <a:cs typeface="Arial"/>
                <a:sym typeface="Arial"/>
              </a:rPr>
              <a:t>Name, Affiliations, emails</a:t>
            </a:r>
            <a:endParaRPr sz="11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0" name="Google Shape;80;p1" descr="Press photos and logotype - Mälardalen University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577644" y="10238561"/>
            <a:ext cx="693361" cy="440112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oogle Shape;83;p1">
            <a:extLst>
              <a:ext uri="{FF2B5EF4-FFF2-40B4-BE49-F238E27FC236}">
                <a16:creationId xmlns:a16="http://schemas.microsoft.com/office/drawing/2014/main" id="{EDD445D9-F1E2-24D2-A9B9-47B52A2D7937}"/>
              </a:ext>
            </a:extLst>
          </p:cNvPr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0" y="-181203"/>
            <a:ext cx="7559675" cy="194448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132</Words>
  <Application>Microsoft Macintosh PowerPoint</Application>
  <PresentationFormat>Custom</PresentationFormat>
  <Paragraphs>21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Noto Sans Symbols</vt:lpstr>
      <vt:lpstr>Times New Roman</vt:lpstr>
      <vt:lpstr>Arial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Ramon  Vilanova</dc:creator>
  <cp:lastModifiedBy>Leo Hatvani</cp:lastModifiedBy>
  <cp:revision>1</cp:revision>
  <dcterms:created xsi:type="dcterms:W3CDTF">2018-10-30T19:39:00Z</dcterms:created>
  <dcterms:modified xsi:type="dcterms:W3CDTF">2026-02-02T07:15:52Z</dcterms:modified>
</cp:coreProperties>
</file>